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4" d="100"/>
          <a:sy n="114" d="100"/>
        </p:scale>
        <p:origin x="-5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DDC6C-CF91-614A-AAFC-53C07AB0331D}" type="datetimeFigureOut">
              <a:rPr lang="en-US" smtClean="0"/>
              <a:pPr/>
              <a:t>11/27/12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5FC29-3C6B-AF4C-A541-D371A8A5E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DDC6C-CF91-614A-AAFC-53C07AB0331D}" type="datetimeFigureOut">
              <a:rPr lang="en-US" smtClean="0"/>
              <a:pPr/>
              <a:t>11/27/12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5FC29-3C6B-AF4C-A541-D371A8A5E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DDC6C-CF91-614A-AAFC-53C07AB0331D}" type="datetimeFigureOut">
              <a:rPr lang="en-US" smtClean="0"/>
              <a:pPr/>
              <a:t>11/27/12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5FC29-3C6B-AF4C-A541-D371A8A5E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DDC6C-CF91-614A-AAFC-53C07AB0331D}" type="datetimeFigureOut">
              <a:rPr lang="en-US" smtClean="0"/>
              <a:pPr/>
              <a:t>11/27/12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5FC29-3C6B-AF4C-A541-D371A8A5E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DDC6C-CF91-614A-AAFC-53C07AB0331D}" type="datetimeFigureOut">
              <a:rPr lang="en-US" smtClean="0"/>
              <a:pPr/>
              <a:t>11/27/12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5FC29-3C6B-AF4C-A541-D371A8A5E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DDC6C-CF91-614A-AAFC-53C07AB0331D}" type="datetimeFigureOut">
              <a:rPr lang="en-US" smtClean="0"/>
              <a:pPr/>
              <a:t>11/27/12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5FC29-3C6B-AF4C-A541-D371A8A5E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DDC6C-CF91-614A-AAFC-53C07AB0331D}" type="datetimeFigureOut">
              <a:rPr lang="en-US" smtClean="0"/>
              <a:pPr/>
              <a:t>11/27/12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5FC29-3C6B-AF4C-A541-D371A8A5E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DDC6C-CF91-614A-AAFC-53C07AB0331D}" type="datetimeFigureOut">
              <a:rPr lang="en-US" smtClean="0"/>
              <a:pPr/>
              <a:t>11/27/12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5FC29-3C6B-AF4C-A541-D371A8A5E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DDC6C-CF91-614A-AAFC-53C07AB0331D}" type="datetimeFigureOut">
              <a:rPr lang="en-US" smtClean="0"/>
              <a:pPr/>
              <a:t>11/27/12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5FC29-3C6B-AF4C-A541-D371A8A5E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DDC6C-CF91-614A-AAFC-53C07AB0331D}" type="datetimeFigureOut">
              <a:rPr lang="en-US" smtClean="0"/>
              <a:pPr/>
              <a:t>11/27/12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5FC29-3C6B-AF4C-A541-D371A8A5E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DDC6C-CF91-614A-AAFC-53C07AB0331D}" type="datetimeFigureOut">
              <a:rPr lang="en-US" smtClean="0"/>
              <a:pPr/>
              <a:t>11/27/12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5FC29-3C6B-AF4C-A541-D371A8A5E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4DDC6C-CF91-614A-AAFC-53C07AB0331D}" type="datetimeFigureOut">
              <a:rPr lang="en-US" smtClean="0"/>
              <a:pPr/>
              <a:t>11/27/12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45FC29-3C6B-AF4C-A541-D371A8A5E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tiff"/><Relationship Id="rId3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tiff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MRp2_1.tif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26664"/>
            <a:ext cx="9144000" cy="560467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92890" y="2607322"/>
            <a:ext cx="429768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Arial"/>
                <a:cs typeface="Arial"/>
              </a:rPr>
              <a:t>Step 2: </a:t>
            </a:r>
            <a:r>
              <a:rPr lang="en-US" dirty="0" smtClean="0">
                <a:solidFill>
                  <a:srgbClr val="FF0000"/>
                </a:solidFill>
                <a:latin typeface="Arial"/>
                <a:cs typeface="Arial"/>
              </a:rPr>
              <a:t>Complete the required signatory</a:t>
            </a:r>
            <a:endParaRPr lang="en-US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rot="10800000">
            <a:off x="3677920" y="1382983"/>
            <a:ext cx="499030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100194" y="610044"/>
            <a:ext cx="2043806" cy="18001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176156" y="162115"/>
            <a:ext cx="4764644" cy="17543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Arial"/>
                <a:cs typeface="Arial"/>
              </a:rPr>
              <a:t>STEP 1: </a:t>
            </a:r>
            <a:r>
              <a:rPr lang="en-US" dirty="0" smtClean="0">
                <a:solidFill>
                  <a:srgbClr val="FF0000"/>
                </a:solidFill>
                <a:latin typeface="Arial"/>
                <a:cs typeface="Arial"/>
              </a:rPr>
              <a:t>Choose the performance period for this credit (at least 3 months long, and should end within 30 days of all other performance periods). The SWM Policy should be effective before the beginning date of the performance period.</a:t>
            </a:r>
            <a:endParaRPr lang="en-US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5190570" y="2607322"/>
            <a:ext cx="803830" cy="18826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648960" y="3775948"/>
            <a:ext cx="3291840" cy="9233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Arial"/>
                <a:cs typeface="Arial"/>
              </a:rPr>
              <a:t>Step 3: </a:t>
            </a:r>
            <a:r>
              <a:rPr lang="en-US" dirty="0" smtClean="0">
                <a:solidFill>
                  <a:srgbClr val="FF0000"/>
                </a:solidFill>
                <a:latin typeface="Arial"/>
                <a:cs typeface="Arial"/>
              </a:rPr>
              <a:t>Check ALL of the boxes. All must be addressed in the SWM Policy.</a:t>
            </a:r>
            <a:endParaRPr lang="en-US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rot="10800000">
            <a:off x="5190570" y="4338320"/>
            <a:ext cx="458390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01600" y="6150709"/>
            <a:ext cx="5923280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Arial"/>
                <a:cs typeface="Arial"/>
              </a:rPr>
              <a:t>Step 4: </a:t>
            </a:r>
            <a:r>
              <a:rPr lang="en-US" dirty="0" smtClean="0">
                <a:solidFill>
                  <a:srgbClr val="FF0000"/>
                </a:solidFill>
                <a:latin typeface="Arial"/>
                <a:cs typeface="Arial"/>
              </a:rPr>
              <a:t>Upload the SWM Policy. See the template SWM Policy in MRp2 documentation toolkit on </a:t>
            </a:r>
            <a:r>
              <a:rPr lang="en-US" dirty="0" err="1" smtClean="0">
                <a:solidFill>
                  <a:srgbClr val="FF0000"/>
                </a:solidFill>
                <a:latin typeface="Arial"/>
                <a:cs typeface="Arial"/>
              </a:rPr>
              <a:t>LEEDuser</a:t>
            </a:r>
            <a:r>
              <a:rPr lang="en-US" dirty="0" smtClean="0">
                <a:solidFill>
                  <a:srgbClr val="FF0000"/>
                </a:solidFill>
                <a:latin typeface="Arial"/>
                <a:cs typeface="Arial"/>
              </a:rPr>
              <a:t>.</a:t>
            </a:r>
            <a:endParaRPr lang="en-US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6024880" y="6150709"/>
            <a:ext cx="457200" cy="26889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Picture 11" descr="LEEDuser log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0" y="42037"/>
            <a:ext cx="1913672" cy="56800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MRp2_2.tif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50333"/>
            <a:ext cx="9144000" cy="575733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08000" y="4441150"/>
            <a:ext cx="8392160" cy="17543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Arial"/>
                <a:cs typeface="Arial"/>
              </a:rPr>
              <a:t>If the SWM Policy only covers portions of the building under management control (and not the entire building):</a:t>
            </a:r>
          </a:p>
          <a:p>
            <a:pPr marL="342900" indent="-342900">
              <a:buAutoNum type="arabicPeriod"/>
            </a:pPr>
            <a:r>
              <a:rPr lang="en-US" dirty="0" smtClean="0">
                <a:solidFill>
                  <a:srgbClr val="FF0000"/>
                </a:solidFill>
                <a:latin typeface="Arial"/>
                <a:cs typeface="Arial"/>
              </a:rPr>
              <a:t>Confirm that all areas under management control are subject to this policy</a:t>
            </a:r>
          </a:p>
          <a:p>
            <a:pPr marL="342900" indent="-342900">
              <a:buAutoNum type="arabicPeriod"/>
            </a:pPr>
            <a:r>
              <a:rPr lang="en-US" dirty="0" smtClean="0">
                <a:solidFill>
                  <a:srgbClr val="FF0000"/>
                </a:solidFill>
                <a:latin typeface="Arial"/>
                <a:cs typeface="Arial"/>
              </a:rPr>
              <a:t>Explain why other spaces are NOT being covered by this policy (e.g. building management has no control of waste and recycling disposal of the ground floor retail spaces)</a:t>
            </a:r>
            <a:endParaRPr lang="en-US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35040" y="162467"/>
            <a:ext cx="2865120" cy="230832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Arial"/>
                <a:cs typeface="Arial"/>
              </a:rPr>
              <a:t>Step 5: </a:t>
            </a:r>
            <a:r>
              <a:rPr lang="en-US" dirty="0" smtClean="0">
                <a:solidFill>
                  <a:srgbClr val="FF0000"/>
                </a:solidFill>
                <a:latin typeface="Arial"/>
                <a:cs typeface="Arial"/>
              </a:rPr>
              <a:t>Check the box – does this policy apply to only the portion of the building under building management’s control, or the entire building? Either case is acceptable for MRp2.</a:t>
            </a:r>
            <a:endParaRPr lang="en-US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rot="10800000" flipV="1">
            <a:off x="2184400" y="428308"/>
            <a:ext cx="3850640" cy="31337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LEEDuser log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5946" y="6289993"/>
            <a:ext cx="1913672" cy="56800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2999</TotalTime>
  <Words>189</Words>
  <Application>Microsoft Macintosh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Ben Stanley</dc:creator>
  <cp:lastModifiedBy>Tristan Roberts</cp:lastModifiedBy>
  <cp:revision>15</cp:revision>
  <dcterms:created xsi:type="dcterms:W3CDTF">2012-06-20T19:35:25Z</dcterms:created>
  <dcterms:modified xsi:type="dcterms:W3CDTF">2012-11-27T23:53:51Z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ffisync_FolderId">
    <vt:lpwstr/>
  </property>
  <property fmtid="{D5CDD505-2E9C-101B-9397-08002B2CF9AE}" pid="3" name="Offisync_SaveTime">
    <vt:lpwstr/>
  </property>
  <property fmtid="{D5CDD505-2E9C-101B-9397-08002B2CF9AE}" pid="4" name="Offisync_IsSaved">
    <vt:lpwstr>False</vt:lpwstr>
  </property>
  <property fmtid="{D5CDD505-2E9C-101B-9397-08002B2CF9AE}" pid="5" name="Offisync_UniqueId">
    <vt:lpwstr>201513;16484303</vt:lpwstr>
  </property>
  <property fmtid="{D5CDD505-2E9C-101B-9397-08002B2CF9AE}" pid="6" name="CentralDesktop_MDAdded">
    <vt:lpwstr>True</vt:lpwstr>
  </property>
  <property fmtid="{D5CDD505-2E9C-101B-9397-08002B2CF9AE}" pid="7" name="Offisync_FileTitle">
    <vt:lpwstr/>
  </property>
  <property fmtid="{D5CDD505-2E9C-101B-9397-08002B2CF9AE}" pid="8" name="Offisync_UpdateToken">
    <vt:lpwstr>2012-02-15T17:05:07-0700</vt:lpwstr>
  </property>
  <property fmtid="{D5CDD505-2E9C-101B-9397-08002B2CF9AE}" pid="9" name="Offisync_ProviderName">
    <vt:lpwstr>Central Desktop</vt:lpwstr>
  </property>
</Properties>
</file>