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4" d="100"/>
          <a:sy n="114" d="100"/>
        </p:scale>
        <p:origin x="-55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4DDC6C-CF91-614A-AAFC-53C07AB0331D}" type="datetimeFigureOut">
              <a:rPr lang="en-US" smtClean="0"/>
              <a:pPr/>
              <a:t>11/27/12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5FC29-3C6B-AF4C-A541-D371A8A5ED6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4DDC6C-CF91-614A-AAFC-53C07AB0331D}" type="datetimeFigureOut">
              <a:rPr lang="en-US" smtClean="0"/>
              <a:pPr/>
              <a:t>11/27/12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5FC29-3C6B-AF4C-A541-D371A8A5ED6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4DDC6C-CF91-614A-AAFC-53C07AB0331D}" type="datetimeFigureOut">
              <a:rPr lang="en-US" smtClean="0"/>
              <a:pPr/>
              <a:t>11/27/12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5FC29-3C6B-AF4C-A541-D371A8A5ED6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4DDC6C-CF91-614A-AAFC-53C07AB0331D}" type="datetimeFigureOut">
              <a:rPr lang="en-US" smtClean="0"/>
              <a:pPr/>
              <a:t>11/27/12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5FC29-3C6B-AF4C-A541-D371A8A5ED6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4DDC6C-CF91-614A-AAFC-53C07AB0331D}" type="datetimeFigureOut">
              <a:rPr lang="en-US" smtClean="0"/>
              <a:pPr/>
              <a:t>11/27/12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5FC29-3C6B-AF4C-A541-D371A8A5ED6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4DDC6C-CF91-614A-AAFC-53C07AB0331D}" type="datetimeFigureOut">
              <a:rPr lang="en-US" smtClean="0"/>
              <a:pPr/>
              <a:t>11/27/12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45FC29-3C6B-AF4C-A541-D371A8A5ED6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4DDC6C-CF91-614A-AAFC-53C07AB0331D}" type="datetimeFigureOut">
              <a:rPr lang="en-US" smtClean="0"/>
              <a:pPr/>
              <a:t>11/27/12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45FC29-3C6B-AF4C-A541-D371A8A5ED6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4DDC6C-CF91-614A-AAFC-53C07AB0331D}" type="datetimeFigureOut">
              <a:rPr lang="en-US" smtClean="0"/>
              <a:pPr/>
              <a:t>11/27/12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45FC29-3C6B-AF4C-A541-D371A8A5ED6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4DDC6C-CF91-614A-AAFC-53C07AB0331D}" type="datetimeFigureOut">
              <a:rPr lang="en-US" smtClean="0"/>
              <a:pPr/>
              <a:t>11/27/12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45FC29-3C6B-AF4C-A541-D371A8A5ED6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4DDC6C-CF91-614A-AAFC-53C07AB0331D}" type="datetimeFigureOut">
              <a:rPr lang="en-US" smtClean="0"/>
              <a:pPr/>
              <a:t>11/27/12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45FC29-3C6B-AF4C-A541-D371A8A5ED6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4DDC6C-CF91-614A-AAFC-53C07AB0331D}" type="datetimeFigureOut">
              <a:rPr lang="en-US" smtClean="0"/>
              <a:pPr/>
              <a:t>11/27/12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45FC29-3C6B-AF4C-A541-D371A8A5ED6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4DDC6C-CF91-614A-AAFC-53C07AB0331D}" type="datetimeFigureOut">
              <a:rPr lang="en-US" smtClean="0"/>
              <a:pPr/>
              <a:t>11/27/12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45FC29-3C6B-AF4C-A541-D371A8A5ED6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f"/><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tiff"/><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tiff"/><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tif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tif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tiff"/><Relationship Id="rId3"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tiff"/><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EAc5_1.tiff"/>
          <p:cNvPicPr>
            <a:picLocks noGrp="1" noChangeAspect="1"/>
          </p:cNvPicPr>
          <p:nvPr>
            <p:ph idx="1"/>
          </p:nvPr>
        </p:nvPicPr>
        <p:blipFill>
          <a:blip r:embed="rId2"/>
          <a:srcRect l="729" r="1837"/>
          <a:stretch>
            <a:fillRect/>
          </a:stretch>
        </p:blipFill>
        <p:spPr>
          <a:xfrm>
            <a:off x="2166635" y="0"/>
            <a:ext cx="6977366" cy="6676203"/>
          </a:xfrm>
        </p:spPr>
      </p:pic>
      <p:sp>
        <p:nvSpPr>
          <p:cNvPr id="5" name="TextBox 4"/>
          <p:cNvSpPr txBox="1"/>
          <p:nvPr/>
        </p:nvSpPr>
        <p:spPr>
          <a:xfrm>
            <a:off x="130004" y="1090079"/>
            <a:ext cx="2036631" cy="5355313"/>
          </a:xfrm>
          <a:prstGeom prst="rect">
            <a:avLst/>
          </a:prstGeom>
          <a:solidFill>
            <a:schemeClr val="bg1"/>
          </a:solidFill>
          <a:ln>
            <a:solidFill>
              <a:schemeClr val="tx1"/>
            </a:solidFill>
          </a:ln>
        </p:spPr>
        <p:txBody>
          <a:bodyPr wrap="square" rtlCol="0">
            <a:spAutoFit/>
          </a:bodyPr>
          <a:lstStyle/>
          <a:p>
            <a:r>
              <a:rPr lang="en-US" dirty="0" smtClean="0">
                <a:solidFill>
                  <a:srgbClr val="FF0000"/>
                </a:solidFill>
                <a:latin typeface="Arial"/>
                <a:cs typeface="Arial"/>
              </a:rPr>
              <a:t>This information with automatically populate from EAp3. If you need to make changes, make them in EAp3. If the information does not auto-populate correctly, contact GBCI. If the EAp3 and EAc5 forms are different version numbers, you may need to upgrade one of the forms so that they populate correctly.</a:t>
            </a:r>
            <a:endParaRPr lang="en-US" dirty="0">
              <a:solidFill>
                <a:srgbClr val="FF0000"/>
              </a:solidFill>
              <a:latin typeface="Arial"/>
              <a:cs typeface="Arial"/>
            </a:endParaRPr>
          </a:p>
        </p:txBody>
      </p:sp>
      <p:cxnSp>
        <p:nvCxnSpPr>
          <p:cNvPr id="6" name="Straight Arrow Connector 5"/>
          <p:cNvCxnSpPr/>
          <p:nvPr/>
        </p:nvCxnSpPr>
        <p:spPr>
          <a:xfrm>
            <a:off x="2166635" y="4359069"/>
            <a:ext cx="868625" cy="356352"/>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100194" y="610044"/>
            <a:ext cx="2043806" cy="180014"/>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0" y="0"/>
            <a:ext cx="3230088" cy="923330"/>
          </a:xfrm>
          <a:prstGeom prst="rect">
            <a:avLst/>
          </a:prstGeom>
          <a:solidFill>
            <a:schemeClr val="bg1"/>
          </a:solidFill>
          <a:ln>
            <a:solidFill>
              <a:schemeClr val="tx1"/>
            </a:solidFill>
          </a:ln>
        </p:spPr>
        <p:txBody>
          <a:bodyPr wrap="square" rtlCol="0">
            <a:spAutoFit/>
          </a:bodyPr>
          <a:lstStyle/>
          <a:p>
            <a:r>
              <a:rPr lang="en-US" b="1" dirty="0" smtClean="0">
                <a:solidFill>
                  <a:srgbClr val="FF0000"/>
                </a:solidFill>
                <a:latin typeface="Arial"/>
                <a:cs typeface="Arial"/>
              </a:rPr>
              <a:t>STEP 1: </a:t>
            </a:r>
            <a:r>
              <a:rPr lang="en-US" dirty="0" smtClean="0">
                <a:solidFill>
                  <a:srgbClr val="FF0000"/>
                </a:solidFill>
                <a:latin typeface="Arial"/>
                <a:cs typeface="Arial"/>
              </a:rPr>
              <a:t>Make sure Table L-3 has been auto-populated correctly from EAp3.</a:t>
            </a:r>
            <a:endParaRPr lang="en-US" dirty="0">
              <a:solidFill>
                <a:srgbClr val="FF0000"/>
              </a:solidFill>
              <a:latin typeface="Arial"/>
              <a:cs typeface="Arial"/>
            </a:endParaRPr>
          </a:p>
        </p:txBody>
      </p:sp>
      <p:pic>
        <p:nvPicPr>
          <p:cNvPr id="10" name="Picture 9" descr="LEEDuser 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9769" y="6108196"/>
            <a:ext cx="1913672" cy="56800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EAc5_3.tiff"/>
          <p:cNvPicPr>
            <a:picLocks noChangeAspect="1"/>
          </p:cNvPicPr>
          <p:nvPr/>
        </p:nvPicPr>
        <p:blipFill>
          <a:blip r:embed="rId2"/>
          <a:stretch>
            <a:fillRect/>
          </a:stretch>
        </p:blipFill>
        <p:spPr>
          <a:xfrm>
            <a:off x="0" y="610044"/>
            <a:ext cx="9144000" cy="6232478"/>
          </a:xfrm>
          <a:prstGeom prst="rect">
            <a:avLst/>
          </a:prstGeom>
        </p:spPr>
      </p:pic>
      <p:sp>
        <p:nvSpPr>
          <p:cNvPr id="8" name="Rectangle 7"/>
          <p:cNvSpPr/>
          <p:nvPr/>
        </p:nvSpPr>
        <p:spPr>
          <a:xfrm>
            <a:off x="7100194" y="610044"/>
            <a:ext cx="2043806" cy="180014"/>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1" y="240712"/>
            <a:ext cx="1860051" cy="369332"/>
          </a:xfrm>
          <a:prstGeom prst="rect">
            <a:avLst/>
          </a:prstGeom>
          <a:solidFill>
            <a:schemeClr val="bg1"/>
          </a:solidFill>
          <a:ln>
            <a:solidFill>
              <a:schemeClr val="tx1"/>
            </a:solidFill>
          </a:ln>
        </p:spPr>
        <p:txBody>
          <a:bodyPr wrap="square" rtlCol="0">
            <a:spAutoFit/>
          </a:bodyPr>
          <a:lstStyle/>
          <a:p>
            <a:r>
              <a:rPr lang="en-US" dirty="0" smtClean="0">
                <a:solidFill>
                  <a:srgbClr val="FF0000"/>
                </a:solidFill>
                <a:latin typeface="Arial"/>
                <a:cs typeface="Arial"/>
              </a:rPr>
              <a:t>Auto-populated</a:t>
            </a:r>
            <a:endParaRPr lang="en-US" dirty="0">
              <a:solidFill>
                <a:srgbClr val="FF0000"/>
              </a:solidFill>
              <a:latin typeface="Arial"/>
              <a:cs typeface="Arial"/>
            </a:endParaRPr>
          </a:p>
        </p:txBody>
      </p:sp>
      <p:sp>
        <p:nvSpPr>
          <p:cNvPr id="17" name="TextBox 16"/>
          <p:cNvSpPr txBox="1"/>
          <p:nvPr/>
        </p:nvSpPr>
        <p:spPr>
          <a:xfrm>
            <a:off x="2012450" y="240712"/>
            <a:ext cx="1860051" cy="369332"/>
          </a:xfrm>
          <a:prstGeom prst="rect">
            <a:avLst/>
          </a:prstGeom>
          <a:solidFill>
            <a:schemeClr val="bg1"/>
          </a:solidFill>
          <a:ln>
            <a:solidFill>
              <a:schemeClr val="tx1"/>
            </a:solidFill>
          </a:ln>
        </p:spPr>
        <p:txBody>
          <a:bodyPr wrap="square" rtlCol="0">
            <a:spAutoFit/>
          </a:bodyPr>
          <a:lstStyle/>
          <a:p>
            <a:r>
              <a:rPr lang="en-US" dirty="0" smtClean="0">
                <a:solidFill>
                  <a:srgbClr val="FF0000"/>
                </a:solidFill>
                <a:latin typeface="Arial"/>
                <a:cs typeface="Arial"/>
              </a:rPr>
              <a:t>Default values</a:t>
            </a:r>
            <a:endParaRPr lang="en-US" dirty="0">
              <a:solidFill>
                <a:srgbClr val="FF0000"/>
              </a:solidFill>
              <a:latin typeface="Arial"/>
              <a:cs typeface="Arial"/>
            </a:endParaRPr>
          </a:p>
        </p:txBody>
      </p:sp>
      <p:cxnSp>
        <p:nvCxnSpPr>
          <p:cNvPr id="18" name="Straight Arrow Connector 17"/>
          <p:cNvCxnSpPr/>
          <p:nvPr/>
        </p:nvCxnSpPr>
        <p:spPr>
          <a:xfrm rot="5400000">
            <a:off x="314048" y="1032107"/>
            <a:ext cx="844126" cy="158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a:off x="735317" y="611632"/>
            <a:ext cx="1634748" cy="84253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a:stCxn id="17" idx="2"/>
          </p:cNvCxnSpPr>
          <p:nvPr/>
        </p:nvCxnSpPr>
        <p:spPr>
          <a:xfrm rot="16200000" flipH="1">
            <a:off x="2698822" y="853697"/>
            <a:ext cx="844920" cy="357613"/>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p:nvPr/>
        </p:nvCxnSpPr>
        <p:spPr>
          <a:xfrm rot="5400000">
            <a:off x="2475845" y="965865"/>
            <a:ext cx="842539" cy="134074"/>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6170168" y="242300"/>
            <a:ext cx="1860051" cy="369332"/>
          </a:xfrm>
          <a:prstGeom prst="rect">
            <a:avLst/>
          </a:prstGeom>
          <a:solidFill>
            <a:schemeClr val="bg1"/>
          </a:solidFill>
          <a:ln>
            <a:solidFill>
              <a:schemeClr val="tx1"/>
            </a:solidFill>
          </a:ln>
        </p:spPr>
        <p:txBody>
          <a:bodyPr wrap="square" rtlCol="0">
            <a:spAutoFit/>
          </a:bodyPr>
          <a:lstStyle/>
          <a:p>
            <a:r>
              <a:rPr lang="en-US" dirty="0" smtClean="0">
                <a:solidFill>
                  <a:srgbClr val="FF0000"/>
                </a:solidFill>
                <a:latin typeface="Arial"/>
                <a:cs typeface="Arial"/>
              </a:rPr>
              <a:t>Auto-calculated</a:t>
            </a:r>
            <a:endParaRPr lang="en-US" dirty="0">
              <a:solidFill>
                <a:srgbClr val="FF0000"/>
              </a:solidFill>
              <a:latin typeface="Arial"/>
              <a:cs typeface="Arial"/>
            </a:endParaRPr>
          </a:p>
        </p:txBody>
      </p:sp>
      <p:cxnSp>
        <p:nvCxnSpPr>
          <p:cNvPr id="27" name="Straight Arrow Connector 26"/>
          <p:cNvCxnSpPr/>
          <p:nvPr/>
        </p:nvCxnSpPr>
        <p:spPr>
          <a:xfrm>
            <a:off x="7510204" y="611632"/>
            <a:ext cx="1210037" cy="841744"/>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p:nvPr/>
        </p:nvCxnSpPr>
        <p:spPr>
          <a:xfrm rot="16200000" flipH="1">
            <a:off x="7432157" y="688092"/>
            <a:ext cx="843332" cy="687236"/>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rot="16200000" flipH="1">
            <a:off x="7144933" y="976903"/>
            <a:ext cx="843332" cy="112789"/>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a:stCxn id="26" idx="2"/>
          </p:cNvCxnSpPr>
          <p:nvPr/>
        </p:nvCxnSpPr>
        <p:spPr>
          <a:xfrm rot="16200000" flipH="1">
            <a:off x="6736315" y="975511"/>
            <a:ext cx="842538" cy="11478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stCxn id="26" idx="2"/>
          </p:cNvCxnSpPr>
          <p:nvPr/>
        </p:nvCxnSpPr>
        <p:spPr>
          <a:xfrm rot="5400000">
            <a:off x="6374313" y="727497"/>
            <a:ext cx="841746" cy="610017"/>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pic>
        <p:nvPicPr>
          <p:cNvPr id="19" name="Picture 18" descr="LEEDuser 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00960" y="82230"/>
            <a:ext cx="1913672" cy="56800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EAc5_3.tiff"/>
          <p:cNvPicPr>
            <a:picLocks noChangeAspect="1"/>
          </p:cNvPicPr>
          <p:nvPr/>
        </p:nvPicPr>
        <p:blipFill>
          <a:blip r:embed="rId2"/>
          <a:stretch>
            <a:fillRect/>
          </a:stretch>
        </p:blipFill>
        <p:spPr>
          <a:xfrm>
            <a:off x="0" y="610044"/>
            <a:ext cx="9144000" cy="6232478"/>
          </a:xfrm>
          <a:prstGeom prst="rect">
            <a:avLst/>
          </a:prstGeom>
        </p:spPr>
      </p:pic>
      <p:sp>
        <p:nvSpPr>
          <p:cNvPr id="8" name="Rectangle 7"/>
          <p:cNvSpPr/>
          <p:nvPr/>
        </p:nvSpPr>
        <p:spPr>
          <a:xfrm>
            <a:off x="7100194" y="610044"/>
            <a:ext cx="2043806" cy="180014"/>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130004" y="40004"/>
            <a:ext cx="2370064" cy="646331"/>
          </a:xfrm>
          <a:prstGeom prst="rect">
            <a:avLst/>
          </a:prstGeom>
          <a:solidFill>
            <a:schemeClr val="bg1"/>
          </a:solidFill>
          <a:ln>
            <a:solidFill>
              <a:schemeClr val="tx1"/>
            </a:solidFill>
          </a:ln>
        </p:spPr>
        <p:txBody>
          <a:bodyPr wrap="square" rtlCol="0">
            <a:spAutoFit/>
          </a:bodyPr>
          <a:lstStyle/>
          <a:p>
            <a:r>
              <a:rPr lang="en-US" dirty="0" smtClean="0">
                <a:solidFill>
                  <a:srgbClr val="FF0000"/>
                </a:solidFill>
                <a:latin typeface="Arial"/>
                <a:cs typeface="Arial"/>
              </a:rPr>
              <a:t>N = # of units of that type in the building</a:t>
            </a:r>
            <a:endParaRPr lang="en-US" dirty="0">
              <a:solidFill>
                <a:srgbClr val="FF0000"/>
              </a:solidFill>
              <a:latin typeface="Arial"/>
              <a:cs typeface="Arial"/>
            </a:endParaRPr>
          </a:p>
        </p:txBody>
      </p:sp>
      <p:cxnSp>
        <p:nvCxnSpPr>
          <p:cNvPr id="18" name="Straight Arrow Connector 17"/>
          <p:cNvCxnSpPr/>
          <p:nvPr/>
        </p:nvCxnSpPr>
        <p:spPr>
          <a:xfrm rot="16200000" flipH="1">
            <a:off x="979930" y="946439"/>
            <a:ext cx="768627" cy="24841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2680074" y="40005"/>
            <a:ext cx="2100058" cy="646330"/>
          </a:xfrm>
          <a:prstGeom prst="rect">
            <a:avLst/>
          </a:prstGeom>
          <a:solidFill>
            <a:schemeClr val="bg1"/>
          </a:solidFill>
          <a:ln>
            <a:solidFill>
              <a:schemeClr val="tx1"/>
            </a:solidFill>
          </a:ln>
        </p:spPr>
        <p:txBody>
          <a:bodyPr wrap="square" rtlCol="0">
            <a:spAutoFit/>
          </a:bodyPr>
          <a:lstStyle/>
          <a:p>
            <a:r>
              <a:rPr lang="en-US" dirty="0" smtClean="0">
                <a:solidFill>
                  <a:srgbClr val="FF0000"/>
                </a:solidFill>
                <a:latin typeface="Arial"/>
                <a:cs typeface="Arial"/>
              </a:rPr>
              <a:t>Q = tons of refrigerant per unit</a:t>
            </a:r>
            <a:endParaRPr lang="en-US" dirty="0">
              <a:solidFill>
                <a:srgbClr val="FF0000"/>
              </a:solidFill>
              <a:latin typeface="Arial"/>
              <a:cs typeface="Arial"/>
            </a:endParaRPr>
          </a:p>
        </p:txBody>
      </p:sp>
      <p:cxnSp>
        <p:nvCxnSpPr>
          <p:cNvPr id="25" name="Straight Arrow Connector 24"/>
          <p:cNvCxnSpPr/>
          <p:nvPr/>
        </p:nvCxnSpPr>
        <p:spPr>
          <a:xfrm rot="5400000">
            <a:off x="1960362" y="735249"/>
            <a:ext cx="768627" cy="67079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6083917" y="143727"/>
            <a:ext cx="2886329" cy="646331"/>
          </a:xfrm>
          <a:prstGeom prst="rect">
            <a:avLst/>
          </a:prstGeom>
          <a:solidFill>
            <a:schemeClr val="bg1"/>
          </a:solidFill>
          <a:ln>
            <a:solidFill>
              <a:schemeClr val="tx1"/>
            </a:solidFill>
          </a:ln>
        </p:spPr>
        <p:txBody>
          <a:bodyPr wrap="square" rtlCol="0">
            <a:spAutoFit/>
          </a:bodyPr>
          <a:lstStyle/>
          <a:p>
            <a:r>
              <a:rPr lang="en-US" b="1" dirty="0" smtClean="0">
                <a:solidFill>
                  <a:srgbClr val="FF0000"/>
                </a:solidFill>
                <a:latin typeface="Arial"/>
                <a:cs typeface="Arial"/>
              </a:rPr>
              <a:t>STEP 2: </a:t>
            </a:r>
            <a:r>
              <a:rPr lang="en-US" dirty="0" smtClean="0">
                <a:solidFill>
                  <a:srgbClr val="FF0000"/>
                </a:solidFill>
                <a:latin typeface="Arial"/>
                <a:cs typeface="Arial"/>
              </a:rPr>
              <a:t>Complete Table EAc5-1.</a:t>
            </a:r>
            <a:endParaRPr lang="en-US" dirty="0">
              <a:solidFill>
                <a:srgbClr val="FF0000"/>
              </a:solidFill>
              <a:latin typeface="Arial"/>
              <a:cs typeface="Arial"/>
            </a:endParaRPr>
          </a:p>
        </p:txBody>
      </p:sp>
      <p:pic>
        <p:nvPicPr>
          <p:cNvPr id="9" name="Picture 8" descr="LEEDuser 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0132" y="81161"/>
            <a:ext cx="1303785" cy="386983"/>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EAc5_3.tiff"/>
          <p:cNvPicPr>
            <a:picLocks noChangeAspect="1"/>
          </p:cNvPicPr>
          <p:nvPr/>
        </p:nvPicPr>
        <p:blipFill>
          <a:blip r:embed="rId2"/>
          <a:stretch>
            <a:fillRect/>
          </a:stretch>
        </p:blipFill>
        <p:spPr>
          <a:xfrm>
            <a:off x="0" y="610044"/>
            <a:ext cx="9144000" cy="6232478"/>
          </a:xfrm>
          <a:prstGeom prst="rect">
            <a:avLst/>
          </a:prstGeom>
        </p:spPr>
      </p:pic>
      <p:sp>
        <p:nvSpPr>
          <p:cNvPr id="8" name="Rectangle 7"/>
          <p:cNvSpPr/>
          <p:nvPr/>
        </p:nvSpPr>
        <p:spPr>
          <a:xfrm>
            <a:off x="7100194" y="610044"/>
            <a:ext cx="2043806" cy="180014"/>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180009" y="43716"/>
            <a:ext cx="3949720" cy="646331"/>
          </a:xfrm>
          <a:prstGeom prst="rect">
            <a:avLst/>
          </a:prstGeom>
          <a:solidFill>
            <a:schemeClr val="bg1"/>
          </a:solidFill>
          <a:ln>
            <a:solidFill>
              <a:schemeClr val="tx1"/>
            </a:solidFill>
          </a:ln>
        </p:spPr>
        <p:txBody>
          <a:bodyPr wrap="square" rtlCol="0">
            <a:spAutoFit/>
          </a:bodyPr>
          <a:lstStyle/>
          <a:p>
            <a:r>
              <a:rPr lang="en-US" dirty="0" err="1" smtClean="0">
                <a:solidFill>
                  <a:srgbClr val="FF0000"/>
                </a:solidFill>
                <a:latin typeface="Arial"/>
                <a:cs typeface="Arial"/>
              </a:rPr>
              <a:t>Rc</a:t>
            </a:r>
            <a:r>
              <a:rPr lang="en-US" dirty="0" smtClean="0">
                <a:solidFill>
                  <a:srgbClr val="FF0000"/>
                </a:solidFill>
                <a:latin typeface="Arial"/>
                <a:cs typeface="Arial"/>
              </a:rPr>
              <a:t> = refrigerant charge (lbs of refrigerant per ton of cooling capacity</a:t>
            </a:r>
            <a:endParaRPr lang="en-US" dirty="0">
              <a:solidFill>
                <a:srgbClr val="FF0000"/>
              </a:solidFill>
              <a:latin typeface="Arial"/>
              <a:cs typeface="Arial"/>
            </a:endParaRPr>
          </a:p>
        </p:txBody>
      </p:sp>
      <p:cxnSp>
        <p:nvCxnSpPr>
          <p:cNvPr id="18" name="Straight Arrow Connector 17"/>
          <p:cNvCxnSpPr/>
          <p:nvPr/>
        </p:nvCxnSpPr>
        <p:spPr>
          <a:xfrm rot="16200000" flipH="1">
            <a:off x="3079988" y="950152"/>
            <a:ext cx="768627" cy="24841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4219729" y="43718"/>
            <a:ext cx="4864271" cy="1200329"/>
          </a:xfrm>
          <a:prstGeom prst="rect">
            <a:avLst/>
          </a:prstGeom>
          <a:solidFill>
            <a:schemeClr val="bg1"/>
          </a:solidFill>
          <a:ln>
            <a:solidFill>
              <a:schemeClr val="tx1"/>
            </a:solidFill>
          </a:ln>
        </p:spPr>
        <p:txBody>
          <a:bodyPr wrap="square" rtlCol="0">
            <a:spAutoFit/>
          </a:bodyPr>
          <a:lstStyle/>
          <a:p>
            <a:r>
              <a:rPr lang="en-US" dirty="0" smtClean="0">
                <a:solidFill>
                  <a:srgbClr val="FF0000"/>
                </a:solidFill>
                <a:latin typeface="Arial"/>
                <a:cs typeface="Arial"/>
              </a:rPr>
              <a:t>Life = equipment life. Use default values from the LEED-EBOM Reference Guide. Alternative values can used only if documentation is provided to verify the claim.</a:t>
            </a:r>
            <a:endParaRPr lang="en-US" dirty="0">
              <a:solidFill>
                <a:srgbClr val="FF0000"/>
              </a:solidFill>
              <a:latin typeface="Arial"/>
              <a:cs typeface="Arial"/>
            </a:endParaRPr>
          </a:p>
        </p:txBody>
      </p:sp>
      <p:cxnSp>
        <p:nvCxnSpPr>
          <p:cNvPr id="25" name="Straight Arrow Connector 24"/>
          <p:cNvCxnSpPr>
            <a:stCxn id="23" idx="1"/>
          </p:cNvCxnSpPr>
          <p:nvPr/>
        </p:nvCxnSpPr>
        <p:spPr>
          <a:xfrm rot="10800000" flipV="1">
            <a:off x="3994333" y="643882"/>
            <a:ext cx="225397" cy="814791"/>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EAc5_3.tiff"/>
          <p:cNvPicPr>
            <a:picLocks noChangeAspect="1"/>
          </p:cNvPicPr>
          <p:nvPr/>
        </p:nvPicPr>
        <p:blipFill>
          <a:blip r:embed="rId2"/>
          <a:stretch>
            <a:fillRect/>
          </a:stretch>
        </p:blipFill>
        <p:spPr>
          <a:xfrm>
            <a:off x="0" y="610044"/>
            <a:ext cx="9144000" cy="6232478"/>
          </a:xfrm>
          <a:prstGeom prst="rect">
            <a:avLst/>
          </a:prstGeom>
        </p:spPr>
      </p:pic>
      <p:sp>
        <p:nvSpPr>
          <p:cNvPr id="8" name="Rectangle 7"/>
          <p:cNvSpPr/>
          <p:nvPr/>
        </p:nvSpPr>
        <p:spPr>
          <a:xfrm>
            <a:off x="7100194" y="610044"/>
            <a:ext cx="2043806" cy="180014"/>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0" y="43716"/>
            <a:ext cx="9143999" cy="1200329"/>
          </a:xfrm>
          <a:prstGeom prst="rect">
            <a:avLst/>
          </a:prstGeom>
          <a:solidFill>
            <a:schemeClr val="bg1"/>
          </a:solidFill>
          <a:ln>
            <a:solidFill>
              <a:schemeClr val="tx1"/>
            </a:solidFill>
          </a:ln>
        </p:spPr>
        <p:txBody>
          <a:bodyPr wrap="square" rtlCol="0">
            <a:spAutoFit/>
          </a:bodyPr>
          <a:lstStyle/>
          <a:p>
            <a:r>
              <a:rPr lang="en-US" dirty="0" smtClean="0">
                <a:solidFill>
                  <a:srgbClr val="FF0000"/>
                </a:solidFill>
                <a:latin typeface="Arial"/>
                <a:cs typeface="Arial"/>
              </a:rPr>
              <a:t>The actual leakage rate must be measured. Input the lbs of refrigerant that were added since the last time it was needed, the Lbs of refrigerant at full change, and the days since refrigerant was last added. The leakage rate </a:t>
            </a:r>
            <a:r>
              <a:rPr lang="en-US" dirty="0" err="1" smtClean="0">
                <a:solidFill>
                  <a:srgbClr val="FF0000"/>
                </a:solidFill>
                <a:latin typeface="Arial"/>
                <a:cs typeface="Arial"/>
              </a:rPr>
              <a:t>Lr</a:t>
            </a:r>
            <a:r>
              <a:rPr lang="en-US" dirty="0" smtClean="0">
                <a:solidFill>
                  <a:srgbClr val="FF0000"/>
                </a:solidFill>
                <a:latin typeface="Arial"/>
                <a:cs typeface="Arial"/>
              </a:rPr>
              <a:t> (%) will auto-calculate. Note that the minimum allowable leakage rate is 0.5% even if the actual value is less than that.</a:t>
            </a:r>
            <a:endParaRPr lang="en-US" dirty="0">
              <a:solidFill>
                <a:srgbClr val="FF0000"/>
              </a:solidFill>
              <a:latin typeface="Arial"/>
              <a:cs typeface="Arial"/>
            </a:endParaRPr>
          </a:p>
        </p:txBody>
      </p:sp>
      <p:cxnSp>
        <p:nvCxnSpPr>
          <p:cNvPr id="18" name="Straight Arrow Connector 17"/>
          <p:cNvCxnSpPr/>
          <p:nvPr/>
        </p:nvCxnSpPr>
        <p:spPr>
          <a:xfrm>
            <a:off x="4557430" y="1244045"/>
            <a:ext cx="336358" cy="260792"/>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rot="16200000" flipH="1">
            <a:off x="4427033" y="1374440"/>
            <a:ext cx="260793" cy="1"/>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a:off x="4557429" y="1244044"/>
            <a:ext cx="1092725" cy="260793"/>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7100194" y="1504837"/>
            <a:ext cx="1833801" cy="1200329"/>
          </a:xfrm>
          <a:prstGeom prst="rect">
            <a:avLst/>
          </a:prstGeom>
          <a:solidFill>
            <a:schemeClr val="bg1"/>
          </a:solidFill>
          <a:ln>
            <a:solidFill>
              <a:schemeClr val="tx1"/>
            </a:solidFill>
          </a:ln>
        </p:spPr>
        <p:txBody>
          <a:bodyPr wrap="square" rtlCol="0">
            <a:spAutoFit/>
          </a:bodyPr>
          <a:lstStyle/>
          <a:p>
            <a:r>
              <a:rPr lang="en-US" dirty="0" smtClean="0">
                <a:solidFill>
                  <a:srgbClr val="FF0000"/>
                </a:solidFill>
                <a:latin typeface="Arial"/>
                <a:cs typeface="Arial"/>
              </a:rPr>
              <a:t>If days since refrigerant last added is &gt;365, use 365.</a:t>
            </a:r>
            <a:endParaRPr lang="en-US" dirty="0">
              <a:solidFill>
                <a:srgbClr val="FF0000"/>
              </a:solidFill>
              <a:latin typeface="Arial"/>
              <a:cs typeface="Arial"/>
            </a:endParaRPr>
          </a:p>
        </p:txBody>
      </p:sp>
      <p:cxnSp>
        <p:nvCxnSpPr>
          <p:cNvPr id="19" name="Straight Arrow Connector 18"/>
          <p:cNvCxnSpPr/>
          <p:nvPr/>
        </p:nvCxnSpPr>
        <p:spPr>
          <a:xfrm rot="10800000">
            <a:off x="6196516" y="2171771"/>
            <a:ext cx="903678" cy="158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EAc5_3.tiff"/>
          <p:cNvPicPr>
            <a:picLocks noChangeAspect="1"/>
          </p:cNvPicPr>
          <p:nvPr/>
        </p:nvPicPr>
        <p:blipFill>
          <a:blip r:embed="rId2"/>
          <a:stretch>
            <a:fillRect/>
          </a:stretch>
        </p:blipFill>
        <p:spPr>
          <a:xfrm>
            <a:off x="0" y="610044"/>
            <a:ext cx="9144000" cy="6232478"/>
          </a:xfrm>
          <a:prstGeom prst="rect">
            <a:avLst/>
          </a:prstGeom>
        </p:spPr>
      </p:pic>
      <p:sp>
        <p:nvSpPr>
          <p:cNvPr id="8" name="Rectangle 7"/>
          <p:cNvSpPr/>
          <p:nvPr/>
        </p:nvSpPr>
        <p:spPr>
          <a:xfrm>
            <a:off x="7100194" y="610044"/>
            <a:ext cx="2043806" cy="180014"/>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180007" y="43716"/>
            <a:ext cx="7260197" cy="923330"/>
          </a:xfrm>
          <a:prstGeom prst="rect">
            <a:avLst/>
          </a:prstGeom>
          <a:solidFill>
            <a:schemeClr val="bg1"/>
          </a:solidFill>
          <a:ln>
            <a:solidFill>
              <a:schemeClr val="tx1"/>
            </a:solidFill>
          </a:ln>
        </p:spPr>
        <p:txBody>
          <a:bodyPr wrap="square" rtlCol="0">
            <a:spAutoFit/>
          </a:bodyPr>
          <a:lstStyle/>
          <a:p>
            <a:r>
              <a:rPr lang="en-US" dirty="0" err="1" smtClean="0">
                <a:solidFill>
                  <a:srgbClr val="FF0000"/>
                </a:solidFill>
                <a:latin typeface="Arial"/>
                <a:cs typeface="Arial"/>
              </a:rPr>
              <a:t>Mr</a:t>
            </a:r>
            <a:r>
              <a:rPr lang="en-US" dirty="0" smtClean="0">
                <a:solidFill>
                  <a:srgbClr val="FF0000"/>
                </a:solidFill>
                <a:latin typeface="Arial"/>
                <a:cs typeface="Arial"/>
              </a:rPr>
              <a:t> (%) = end-of-life refrigerant loss. Assumed to be 10% for all equipment types, unless documentation is provided to justify an alternative value (such as manufacturer’s 30-year guarantee)</a:t>
            </a:r>
            <a:endParaRPr lang="en-US" dirty="0">
              <a:solidFill>
                <a:srgbClr val="FF0000"/>
              </a:solidFill>
              <a:latin typeface="Arial"/>
              <a:cs typeface="Arial"/>
            </a:endParaRPr>
          </a:p>
        </p:txBody>
      </p:sp>
      <p:cxnSp>
        <p:nvCxnSpPr>
          <p:cNvPr id="11" name="Straight Arrow Connector 10"/>
          <p:cNvCxnSpPr/>
          <p:nvPr/>
        </p:nvCxnSpPr>
        <p:spPr>
          <a:xfrm rot="16200000" flipH="1">
            <a:off x="6143640" y="973573"/>
            <a:ext cx="693075" cy="680019"/>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pic>
        <p:nvPicPr>
          <p:cNvPr id="6" name="Picture 5" descr="LEEDuser 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0328" y="42037"/>
            <a:ext cx="1913672" cy="56800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100194" y="610044"/>
            <a:ext cx="2043806" cy="180014"/>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180007" y="189893"/>
            <a:ext cx="4370117" cy="1200329"/>
          </a:xfrm>
          <a:prstGeom prst="rect">
            <a:avLst/>
          </a:prstGeom>
          <a:solidFill>
            <a:schemeClr val="bg1"/>
          </a:solidFill>
          <a:ln>
            <a:solidFill>
              <a:schemeClr val="tx1"/>
            </a:solidFill>
          </a:ln>
        </p:spPr>
        <p:txBody>
          <a:bodyPr wrap="square" rtlCol="0">
            <a:spAutoFit/>
          </a:bodyPr>
          <a:lstStyle/>
          <a:p>
            <a:r>
              <a:rPr lang="en-US" b="1" dirty="0" smtClean="0">
                <a:solidFill>
                  <a:srgbClr val="FF0000"/>
                </a:solidFill>
                <a:latin typeface="Arial"/>
                <a:cs typeface="Arial"/>
              </a:rPr>
              <a:t>Step 3: </a:t>
            </a:r>
            <a:r>
              <a:rPr lang="en-US" dirty="0" smtClean="0">
                <a:solidFill>
                  <a:srgbClr val="FF0000"/>
                </a:solidFill>
                <a:latin typeface="Arial"/>
                <a:cs typeface="Arial"/>
              </a:rPr>
              <a:t>Confirm the information provided is accurate. Confirm that fire suppression systems do not use ozone-depleting substances.</a:t>
            </a:r>
            <a:endParaRPr lang="en-US" b="1" dirty="0">
              <a:solidFill>
                <a:srgbClr val="FF0000"/>
              </a:solidFill>
              <a:latin typeface="Arial"/>
              <a:cs typeface="Arial"/>
            </a:endParaRPr>
          </a:p>
        </p:txBody>
      </p:sp>
      <p:pic>
        <p:nvPicPr>
          <p:cNvPr id="6" name="Picture 5" descr="EAc5_4.tiff"/>
          <p:cNvPicPr>
            <a:picLocks noChangeAspect="1"/>
          </p:cNvPicPr>
          <p:nvPr/>
        </p:nvPicPr>
        <p:blipFill>
          <a:blip r:embed="rId2"/>
          <a:stretch>
            <a:fillRect/>
          </a:stretch>
        </p:blipFill>
        <p:spPr>
          <a:xfrm>
            <a:off x="0" y="1888229"/>
            <a:ext cx="9144000" cy="3081541"/>
          </a:xfrm>
          <a:prstGeom prst="rect">
            <a:avLst/>
          </a:prstGeom>
        </p:spPr>
      </p:pic>
      <p:sp>
        <p:nvSpPr>
          <p:cNvPr id="7" name="Frame 6"/>
          <p:cNvSpPr/>
          <p:nvPr/>
        </p:nvSpPr>
        <p:spPr>
          <a:xfrm>
            <a:off x="1790051" y="3620262"/>
            <a:ext cx="1640044" cy="540040"/>
          </a:xfrm>
          <a:prstGeom prst="frame">
            <a:avLst>
              <a:gd name="adj1" fmla="val 0"/>
            </a:avLst>
          </a:prstGeom>
          <a:solidFill>
            <a:srgbClr val="FF0000"/>
          </a:solid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9" name="Frame 8"/>
          <p:cNvSpPr/>
          <p:nvPr/>
        </p:nvSpPr>
        <p:spPr>
          <a:xfrm>
            <a:off x="290007" y="4540330"/>
            <a:ext cx="230007" cy="280021"/>
          </a:xfrm>
          <a:prstGeom prst="frame">
            <a:avLst>
              <a:gd name="adj1" fmla="val 0"/>
            </a:avLst>
          </a:prstGeom>
          <a:solidFill>
            <a:srgbClr val="FF0000"/>
          </a:solid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pic>
        <p:nvPicPr>
          <p:cNvPr id="10" name="Picture 9" descr="LEEDuser 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97897" y="145848"/>
            <a:ext cx="1913672" cy="568007"/>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5393</TotalTime>
  <Words>305</Words>
  <Application>Microsoft Macintosh PowerPoint</Application>
  <PresentationFormat>On-screen Show (4:3)</PresentationFormat>
  <Paragraphs>14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Ben Stanley</dc:creator>
  <cp:lastModifiedBy>Tristan Roberts</cp:lastModifiedBy>
  <cp:revision>15</cp:revision>
  <dcterms:created xsi:type="dcterms:W3CDTF">2012-06-22T15:50:33Z</dcterms:created>
  <dcterms:modified xsi:type="dcterms:W3CDTF">2012-11-29T16:48:19Z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FolderId">
    <vt:lpwstr/>
  </property>
  <property fmtid="{D5CDD505-2E9C-101B-9397-08002B2CF9AE}" pid="3" name="Offisync_SaveTime">
    <vt:lpwstr/>
  </property>
  <property fmtid="{D5CDD505-2E9C-101B-9397-08002B2CF9AE}" pid="4" name="Offisync_IsSaved">
    <vt:lpwstr>False</vt:lpwstr>
  </property>
  <property fmtid="{D5CDD505-2E9C-101B-9397-08002B2CF9AE}" pid="5" name="Offisync_UniqueId">
    <vt:lpwstr>201513;16484303</vt:lpwstr>
  </property>
  <property fmtid="{D5CDD505-2E9C-101B-9397-08002B2CF9AE}" pid="6" name="CentralDesktop_MDAdded">
    <vt:lpwstr>True</vt:lpwstr>
  </property>
  <property fmtid="{D5CDD505-2E9C-101B-9397-08002B2CF9AE}" pid="7" name="Offisync_FileTitle">
    <vt:lpwstr/>
  </property>
  <property fmtid="{D5CDD505-2E9C-101B-9397-08002B2CF9AE}" pid="8" name="Offisync_UpdateToken">
    <vt:lpwstr>2012-02-15T17:05:07-0700</vt:lpwstr>
  </property>
  <property fmtid="{D5CDD505-2E9C-101B-9397-08002B2CF9AE}" pid="9" name="Offisync_ProviderName">
    <vt:lpwstr>Central Desktop</vt:lpwstr>
  </property>
</Properties>
</file>