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61" r:id="rId4"/>
    <p:sldId id="258" r:id="rId5"/>
    <p:sldId id="259" r:id="rId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enny Carney"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75" d="100"/>
          <a:sy n="75" d="100"/>
        </p:scale>
        <p:origin x="-1672" y="-94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theme" Target="theme/theme1.xml"/><Relationship Id="rId12"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printerSettings" Target="printerSettings/printerSettings1.bin"/><Relationship Id="rId8" Type="http://schemas.openxmlformats.org/officeDocument/2006/relationships/commentAuthors" Target="commentAuthors.xml"/><Relationship Id="rId9" Type="http://schemas.openxmlformats.org/officeDocument/2006/relationships/presProps" Target="presProps.xml"/><Relationship Id="rId1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0EC8564-B332-4A47-9F49-85156D9ADC26}" type="datetimeFigureOut">
              <a:rPr lang="en-US" smtClean="0"/>
              <a:pPr/>
              <a:t>1/16/13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964ABC-B2D8-6F4C-9090-A4FF4698527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0EC8564-B332-4A47-9F49-85156D9ADC26}" type="datetimeFigureOut">
              <a:rPr lang="en-US" smtClean="0"/>
              <a:pPr/>
              <a:t>1/16/13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964ABC-B2D8-6F4C-9090-A4FF4698527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0EC8564-B332-4A47-9F49-85156D9ADC26}" type="datetimeFigureOut">
              <a:rPr lang="en-US" smtClean="0"/>
              <a:pPr/>
              <a:t>1/16/13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964ABC-B2D8-6F4C-9090-A4FF4698527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0EC8564-B332-4A47-9F49-85156D9ADC26}" type="datetimeFigureOut">
              <a:rPr lang="en-US" smtClean="0"/>
              <a:pPr/>
              <a:t>1/16/13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964ABC-B2D8-6F4C-9090-A4FF4698527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0EC8564-B332-4A47-9F49-85156D9ADC26}" type="datetimeFigureOut">
              <a:rPr lang="en-US" smtClean="0"/>
              <a:pPr/>
              <a:t>1/16/13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964ABC-B2D8-6F4C-9090-A4FF4698527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0EC8564-B332-4A47-9F49-85156D9ADC26}" type="datetimeFigureOut">
              <a:rPr lang="en-US" smtClean="0"/>
              <a:pPr/>
              <a:t>1/16/13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964ABC-B2D8-6F4C-9090-A4FF4698527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0EC8564-B332-4A47-9F49-85156D9ADC26}" type="datetimeFigureOut">
              <a:rPr lang="en-US" smtClean="0"/>
              <a:pPr/>
              <a:t>1/16/13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964ABC-B2D8-6F4C-9090-A4FF4698527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0EC8564-B332-4A47-9F49-85156D9ADC26}" type="datetimeFigureOut">
              <a:rPr lang="en-US" smtClean="0"/>
              <a:pPr/>
              <a:t>1/16/13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2964ABC-B2D8-6F4C-9090-A4FF4698527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EC8564-B332-4A47-9F49-85156D9ADC26}" type="datetimeFigureOut">
              <a:rPr lang="en-US" smtClean="0"/>
              <a:pPr/>
              <a:t>1/16/13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2964ABC-B2D8-6F4C-9090-A4FF4698527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0EC8564-B332-4A47-9F49-85156D9ADC26}" type="datetimeFigureOut">
              <a:rPr lang="en-US" smtClean="0"/>
              <a:pPr/>
              <a:t>1/16/13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964ABC-B2D8-6F4C-9090-A4FF4698527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0EC8564-B332-4A47-9F49-85156D9ADC26}" type="datetimeFigureOut">
              <a:rPr lang="en-US" smtClean="0"/>
              <a:pPr/>
              <a:t>1/16/13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964ABC-B2D8-6F4C-9090-A4FF4698527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EC8564-B332-4A47-9F49-85156D9ADC26}" type="datetimeFigureOut">
              <a:rPr lang="en-US" smtClean="0"/>
              <a:pPr/>
              <a:t>1/16/13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964ABC-B2D8-6F4C-9090-A4FF4698527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 Id="rId3" Type="http://schemas.openxmlformats.org/officeDocument/2006/relationships/image" Target="../media/image2.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3.png"/><Relationship Id="rId3" Type="http://schemas.openxmlformats.org/officeDocument/2006/relationships/image" Target="../media/image2.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 Id="rId3" Type="http://schemas.openxmlformats.org/officeDocument/2006/relationships/image" Target="../media/image2.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5.png"/><Relationship Id="rId3" Type="http://schemas.openxmlformats.org/officeDocument/2006/relationships/image" Target="../media/image2.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png"/><Relationship Id="rId3"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0" y="0"/>
            <a:ext cx="9374134" cy="6858000"/>
          </a:xfrm>
          <a:prstGeom prst="rect">
            <a:avLst/>
          </a:prstGeom>
        </p:spPr>
      </p:pic>
      <p:sp>
        <p:nvSpPr>
          <p:cNvPr id="6" name="TextBox 5"/>
          <p:cNvSpPr txBox="1"/>
          <p:nvPr/>
        </p:nvSpPr>
        <p:spPr>
          <a:xfrm>
            <a:off x="4723084" y="1255096"/>
            <a:ext cx="4496740" cy="1938992"/>
          </a:xfrm>
          <a:prstGeom prst="rect">
            <a:avLst/>
          </a:prstGeom>
          <a:solidFill>
            <a:schemeClr val="bg1"/>
          </a:solidFill>
          <a:ln>
            <a:solidFill>
              <a:schemeClr val="tx1"/>
            </a:solidFill>
          </a:ln>
        </p:spPr>
        <p:txBody>
          <a:bodyPr wrap="square" rtlCol="0">
            <a:spAutoFit/>
          </a:bodyPr>
          <a:lstStyle/>
          <a:p>
            <a:r>
              <a:rPr lang="en-US" sz="2000" dirty="0" smtClean="0">
                <a:solidFill>
                  <a:srgbClr val="FF0000"/>
                </a:solidFill>
                <a:latin typeface="Arial"/>
              </a:rPr>
              <a:t>Provide the Performance Period dates for the credit consistent with the rest of your project. Then provide the specific dates of your </a:t>
            </a:r>
            <a:r>
              <a:rPr lang="en-US" sz="2000" dirty="0" err="1" smtClean="0">
                <a:solidFill>
                  <a:srgbClr val="FF0000"/>
                </a:solidFill>
                <a:latin typeface="Arial"/>
              </a:rPr>
              <a:t>Cx</a:t>
            </a:r>
            <a:r>
              <a:rPr lang="en-US" sz="2000" dirty="0" smtClean="0">
                <a:solidFill>
                  <a:srgbClr val="FF0000"/>
                </a:solidFill>
                <a:latin typeface="Arial"/>
              </a:rPr>
              <a:t> or auditing work and the date that your analysis report was completed.</a:t>
            </a:r>
            <a:endParaRPr lang="en-US" sz="2000" dirty="0">
              <a:solidFill>
                <a:srgbClr val="FF0000"/>
              </a:solidFill>
              <a:latin typeface="Arial"/>
            </a:endParaRPr>
          </a:p>
        </p:txBody>
      </p:sp>
      <p:cxnSp>
        <p:nvCxnSpPr>
          <p:cNvPr id="7" name="Straight Arrow Connector 6"/>
          <p:cNvCxnSpPr/>
          <p:nvPr/>
        </p:nvCxnSpPr>
        <p:spPr>
          <a:xfrm rot="10800000" flipV="1">
            <a:off x="3948230" y="3166778"/>
            <a:ext cx="755899" cy="398148"/>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cxnSp>
        <p:nvCxnSpPr>
          <p:cNvPr id="8" name="Straight Arrow Connector 7"/>
          <p:cNvCxnSpPr/>
          <p:nvPr/>
        </p:nvCxnSpPr>
        <p:spPr>
          <a:xfrm rot="16200000" flipH="1">
            <a:off x="5298631" y="3441277"/>
            <a:ext cx="890201" cy="417034"/>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6591311" y="5194449"/>
            <a:ext cx="2782823" cy="1323439"/>
          </a:xfrm>
          <a:prstGeom prst="rect">
            <a:avLst/>
          </a:prstGeom>
          <a:solidFill>
            <a:schemeClr val="bg1"/>
          </a:solidFill>
          <a:ln>
            <a:solidFill>
              <a:schemeClr val="tx1"/>
            </a:solidFill>
          </a:ln>
        </p:spPr>
        <p:txBody>
          <a:bodyPr wrap="square" rtlCol="0">
            <a:spAutoFit/>
          </a:bodyPr>
          <a:lstStyle/>
          <a:p>
            <a:r>
              <a:rPr lang="en-US" sz="2000" dirty="0" smtClean="0">
                <a:solidFill>
                  <a:srgbClr val="FF0000"/>
                </a:solidFill>
                <a:latin typeface="Arial"/>
              </a:rPr>
              <a:t>Confirm that all of the noted requirements have been met by checking these boxes.</a:t>
            </a:r>
            <a:endParaRPr lang="en-US" sz="2000" dirty="0">
              <a:solidFill>
                <a:srgbClr val="FF0000"/>
              </a:solidFill>
              <a:latin typeface="Arial"/>
            </a:endParaRPr>
          </a:p>
        </p:txBody>
      </p:sp>
      <p:cxnSp>
        <p:nvCxnSpPr>
          <p:cNvPr id="12" name="Straight Arrow Connector 11"/>
          <p:cNvCxnSpPr/>
          <p:nvPr/>
        </p:nvCxnSpPr>
        <p:spPr>
          <a:xfrm rot="10800000">
            <a:off x="5835412" y="5991383"/>
            <a:ext cx="755901" cy="1588"/>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pic>
        <p:nvPicPr>
          <p:cNvPr id="9" name="Picture 8" descr="LEEDuser logo.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6062" y="0"/>
            <a:ext cx="1913672" cy="568007"/>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0" y="2212002"/>
            <a:ext cx="9068176" cy="3624983"/>
          </a:xfrm>
          <a:prstGeom prst="rect">
            <a:avLst/>
          </a:prstGeom>
        </p:spPr>
      </p:pic>
      <p:sp>
        <p:nvSpPr>
          <p:cNvPr id="6" name="TextBox 5"/>
          <p:cNvSpPr txBox="1"/>
          <p:nvPr/>
        </p:nvSpPr>
        <p:spPr>
          <a:xfrm>
            <a:off x="5000690" y="869605"/>
            <a:ext cx="3972706" cy="1323439"/>
          </a:xfrm>
          <a:prstGeom prst="rect">
            <a:avLst/>
          </a:prstGeom>
          <a:solidFill>
            <a:schemeClr val="bg1"/>
          </a:solidFill>
          <a:ln>
            <a:solidFill>
              <a:schemeClr val="tx1"/>
            </a:solidFill>
          </a:ln>
        </p:spPr>
        <p:txBody>
          <a:bodyPr wrap="square" rtlCol="0">
            <a:spAutoFit/>
          </a:bodyPr>
          <a:lstStyle/>
          <a:p>
            <a:r>
              <a:rPr lang="en-US" sz="2000" dirty="0" smtClean="0">
                <a:solidFill>
                  <a:srgbClr val="FF0000"/>
                </a:solidFill>
                <a:latin typeface="Arial"/>
              </a:rPr>
              <a:t>If your team pursued Commissioning, select Option 1 and upload your </a:t>
            </a:r>
            <a:r>
              <a:rPr lang="en-US" sz="2000" dirty="0" err="1" smtClean="0">
                <a:solidFill>
                  <a:srgbClr val="FF0000"/>
                </a:solidFill>
                <a:latin typeface="Arial"/>
              </a:rPr>
              <a:t>Cx</a:t>
            </a:r>
            <a:r>
              <a:rPr lang="en-US" sz="2000" dirty="0" smtClean="0">
                <a:solidFill>
                  <a:srgbClr val="FF0000"/>
                </a:solidFill>
                <a:latin typeface="Arial"/>
              </a:rPr>
              <a:t> plan from the Performance Period. </a:t>
            </a:r>
            <a:endParaRPr lang="en-US" sz="2000" dirty="0">
              <a:solidFill>
                <a:srgbClr val="FF0000"/>
              </a:solidFill>
              <a:latin typeface="Arial"/>
            </a:endParaRPr>
          </a:p>
        </p:txBody>
      </p:sp>
      <p:cxnSp>
        <p:nvCxnSpPr>
          <p:cNvPr id="7" name="Straight Arrow Connector 6"/>
          <p:cNvCxnSpPr/>
          <p:nvPr/>
        </p:nvCxnSpPr>
        <p:spPr>
          <a:xfrm rot="10800000" flipV="1">
            <a:off x="2957170" y="1885268"/>
            <a:ext cx="2043520" cy="806746"/>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cxnSp>
        <p:nvCxnSpPr>
          <p:cNvPr id="9" name="Straight Arrow Connector 8"/>
          <p:cNvCxnSpPr/>
          <p:nvPr/>
        </p:nvCxnSpPr>
        <p:spPr>
          <a:xfrm rot="5400000">
            <a:off x="5316640" y="3494689"/>
            <a:ext cx="2603290" cy="1588"/>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pic>
        <p:nvPicPr>
          <p:cNvPr id="8" name="Picture 7" descr="LEEDuser logo.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96605" y="6108196"/>
            <a:ext cx="1913672" cy="568007"/>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0" y="1672355"/>
            <a:ext cx="8623300" cy="5181600"/>
          </a:xfrm>
          <a:prstGeom prst="rect">
            <a:avLst/>
          </a:prstGeom>
        </p:spPr>
      </p:pic>
      <p:sp>
        <p:nvSpPr>
          <p:cNvPr id="5" name="TextBox 4"/>
          <p:cNvSpPr txBox="1"/>
          <p:nvPr/>
        </p:nvSpPr>
        <p:spPr>
          <a:xfrm>
            <a:off x="640562" y="130243"/>
            <a:ext cx="6885051" cy="1015663"/>
          </a:xfrm>
          <a:prstGeom prst="rect">
            <a:avLst/>
          </a:prstGeom>
          <a:solidFill>
            <a:schemeClr val="bg1"/>
          </a:solidFill>
          <a:ln>
            <a:solidFill>
              <a:schemeClr val="tx1"/>
            </a:solidFill>
          </a:ln>
        </p:spPr>
        <p:txBody>
          <a:bodyPr wrap="square" rtlCol="0">
            <a:spAutoFit/>
          </a:bodyPr>
          <a:lstStyle/>
          <a:p>
            <a:r>
              <a:rPr lang="en-US" sz="2000" dirty="0" smtClean="0">
                <a:solidFill>
                  <a:srgbClr val="FF0000"/>
                </a:solidFill>
                <a:latin typeface="Arial"/>
              </a:rPr>
              <a:t>Then confirm that the </a:t>
            </a:r>
            <a:r>
              <a:rPr lang="en-US" sz="2000" dirty="0" err="1" smtClean="0">
                <a:solidFill>
                  <a:srgbClr val="FF0000"/>
                </a:solidFill>
                <a:latin typeface="Arial"/>
              </a:rPr>
              <a:t>Cx</a:t>
            </a:r>
            <a:r>
              <a:rPr lang="en-US" sz="2000" dirty="0" smtClean="0">
                <a:solidFill>
                  <a:srgbClr val="FF0000"/>
                </a:solidFill>
                <a:latin typeface="Arial"/>
              </a:rPr>
              <a:t> plan includes each of the following components and check off the boxes accordingly. Use this as a checklist to confirm that the plan is complete.</a:t>
            </a:r>
            <a:endParaRPr lang="en-US" sz="2000" dirty="0">
              <a:solidFill>
                <a:srgbClr val="FF0000"/>
              </a:solidFill>
              <a:latin typeface="Arial"/>
            </a:endParaRPr>
          </a:p>
        </p:txBody>
      </p:sp>
      <p:cxnSp>
        <p:nvCxnSpPr>
          <p:cNvPr id="6" name="Straight Arrow Connector 5"/>
          <p:cNvCxnSpPr/>
          <p:nvPr/>
        </p:nvCxnSpPr>
        <p:spPr>
          <a:xfrm rot="5400000">
            <a:off x="3077695" y="1499285"/>
            <a:ext cx="1711437" cy="1004680"/>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cxnSp>
        <p:nvCxnSpPr>
          <p:cNvPr id="7" name="Straight Arrow Connector 6"/>
          <p:cNvCxnSpPr/>
          <p:nvPr/>
        </p:nvCxnSpPr>
        <p:spPr>
          <a:xfrm rot="10800000" flipV="1">
            <a:off x="3165686" y="3526148"/>
            <a:ext cx="2863674" cy="1516638"/>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sp>
        <p:nvSpPr>
          <p:cNvPr id="9" name="TextBox 8"/>
          <p:cNvSpPr txBox="1"/>
          <p:nvPr/>
        </p:nvSpPr>
        <p:spPr>
          <a:xfrm>
            <a:off x="5171294" y="1587156"/>
            <a:ext cx="3972706" cy="1938992"/>
          </a:xfrm>
          <a:prstGeom prst="rect">
            <a:avLst/>
          </a:prstGeom>
          <a:solidFill>
            <a:schemeClr val="bg1"/>
          </a:solidFill>
          <a:ln>
            <a:solidFill>
              <a:schemeClr val="tx1"/>
            </a:solidFill>
          </a:ln>
        </p:spPr>
        <p:txBody>
          <a:bodyPr wrap="square" rtlCol="0">
            <a:spAutoFit/>
          </a:bodyPr>
          <a:lstStyle/>
          <a:p>
            <a:r>
              <a:rPr lang="en-US" sz="2000" dirty="0" smtClean="0">
                <a:solidFill>
                  <a:srgbClr val="FF0000"/>
                </a:solidFill>
                <a:latin typeface="Arial"/>
              </a:rPr>
              <a:t>Upload the finalized </a:t>
            </a:r>
            <a:r>
              <a:rPr lang="en-US" sz="2000" dirty="0" err="1" smtClean="0">
                <a:solidFill>
                  <a:srgbClr val="FF0000"/>
                </a:solidFill>
                <a:latin typeface="Arial"/>
              </a:rPr>
              <a:t>Cx</a:t>
            </a:r>
            <a:r>
              <a:rPr lang="en-US" sz="2000" dirty="0" smtClean="0">
                <a:solidFill>
                  <a:srgbClr val="FF0000"/>
                </a:solidFill>
                <a:latin typeface="Arial"/>
              </a:rPr>
              <a:t> report. Check off the boxes confirming that each of these components have been included in the report. Use this as a checklist to confirm that the report is complete.</a:t>
            </a:r>
            <a:endParaRPr lang="en-US" sz="2000" dirty="0">
              <a:solidFill>
                <a:srgbClr val="FF0000"/>
              </a:solidFill>
              <a:latin typeface="Arial"/>
            </a:endParaRPr>
          </a:p>
        </p:txBody>
      </p:sp>
      <p:cxnSp>
        <p:nvCxnSpPr>
          <p:cNvPr id="13" name="Straight Arrow Connector 12"/>
          <p:cNvCxnSpPr/>
          <p:nvPr/>
        </p:nvCxnSpPr>
        <p:spPr>
          <a:xfrm rot="10800000" flipV="1">
            <a:off x="2255789" y="1145907"/>
            <a:ext cx="2179964" cy="762770"/>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cxnSp>
        <p:nvCxnSpPr>
          <p:cNvPr id="17" name="Straight Arrow Connector 16"/>
          <p:cNvCxnSpPr/>
          <p:nvPr/>
        </p:nvCxnSpPr>
        <p:spPr>
          <a:xfrm rot="16200000" flipH="1">
            <a:off x="5895995" y="3659513"/>
            <a:ext cx="549787" cy="283058"/>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pic>
        <p:nvPicPr>
          <p:cNvPr id="10" name="Picture 9" descr="LEEDuser logo.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30328" y="6108196"/>
            <a:ext cx="1913672" cy="568007"/>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28972" y="1444304"/>
            <a:ext cx="7645400" cy="5410200"/>
          </a:xfrm>
          <a:prstGeom prst="rect">
            <a:avLst/>
          </a:prstGeom>
        </p:spPr>
      </p:pic>
      <p:sp>
        <p:nvSpPr>
          <p:cNvPr id="3" name="TextBox 2"/>
          <p:cNvSpPr txBox="1"/>
          <p:nvPr/>
        </p:nvSpPr>
        <p:spPr>
          <a:xfrm>
            <a:off x="4413054" y="73369"/>
            <a:ext cx="4648011" cy="2649336"/>
          </a:xfrm>
          <a:prstGeom prst="rect">
            <a:avLst/>
          </a:prstGeom>
          <a:solidFill>
            <a:schemeClr val="bg1"/>
          </a:solidFill>
          <a:ln>
            <a:solidFill>
              <a:schemeClr val="tx1"/>
            </a:solidFill>
          </a:ln>
        </p:spPr>
        <p:txBody>
          <a:bodyPr wrap="square" rtlCol="0">
            <a:spAutoFit/>
          </a:bodyPr>
          <a:lstStyle/>
          <a:p>
            <a:r>
              <a:rPr lang="en-US" sz="2000" dirty="0" smtClean="0">
                <a:solidFill>
                  <a:srgbClr val="FF0000"/>
                </a:solidFill>
                <a:latin typeface="Arial"/>
              </a:rPr>
              <a:t>If your team pursued an ASHRAE Level II audit, select Option 2. The data in the space under the Option 2 header will self populate. Then confirm that your audit was consistent with the ASHRAE guidance for Level II audits and upload your audit report or similar summary of analysis and findings.</a:t>
            </a:r>
            <a:endParaRPr lang="en-US" sz="2000" dirty="0">
              <a:solidFill>
                <a:srgbClr val="FF0000"/>
              </a:solidFill>
              <a:latin typeface="Arial"/>
            </a:endParaRPr>
          </a:p>
        </p:txBody>
      </p:sp>
      <p:cxnSp>
        <p:nvCxnSpPr>
          <p:cNvPr id="4" name="Straight Arrow Connector 3"/>
          <p:cNvCxnSpPr>
            <a:stCxn id="3" idx="1"/>
          </p:cNvCxnSpPr>
          <p:nvPr/>
        </p:nvCxnSpPr>
        <p:spPr>
          <a:xfrm rot="10800000" flipV="1">
            <a:off x="2881350" y="1398037"/>
            <a:ext cx="1531704" cy="453762"/>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cxnSp>
        <p:nvCxnSpPr>
          <p:cNvPr id="5" name="Straight Arrow Connector 4"/>
          <p:cNvCxnSpPr/>
          <p:nvPr/>
        </p:nvCxnSpPr>
        <p:spPr>
          <a:xfrm rot="5400000">
            <a:off x="5446144" y="3513154"/>
            <a:ext cx="3514428" cy="1933535"/>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cxnSp>
        <p:nvCxnSpPr>
          <p:cNvPr id="10" name="Straight Arrow Connector 9"/>
          <p:cNvCxnSpPr/>
          <p:nvPr/>
        </p:nvCxnSpPr>
        <p:spPr>
          <a:xfrm rot="10800000" flipV="1">
            <a:off x="6236590" y="2746356"/>
            <a:ext cx="1875358" cy="464378"/>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cxnSp>
        <p:nvCxnSpPr>
          <p:cNvPr id="18" name="Straight Arrow Connector 17"/>
          <p:cNvCxnSpPr/>
          <p:nvPr/>
        </p:nvCxnSpPr>
        <p:spPr>
          <a:xfrm rot="10800000" flipV="1">
            <a:off x="6236591" y="2722706"/>
            <a:ext cx="1933535" cy="1504896"/>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pic>
        <p:nvPicPr>
          <p:cNvPr id="8" name="Picture 7" descr="LEEDuser logo.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96605" y="6108196"/>
            <a:ext cx="1913672" cy="568007"/>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0" y="436030"/>
            <a:ext cx="9148758" cy="6421970"/>
          </a:xfrm>
          <a:prstGeom prst="rect">
            <a:avLst/>
          </a:prstGeom>
        </p:spPr>
      </p:pic>
      <p:sp>
        <p:nvSpPr>
          <p:cNvPr id="6" name="TextBox 5"/>
          <p:cNvSpPr txBox="1"/>
          <p:nvPr/>
        </p:nvSpPr>
        <p:spPr>
          <a:xfrm>
            <a:off x="4413054" y="73369"/>
            <a:ext cx="4648011" cy="1938992"/>
          </a:xfrm>
          <a:prstGeom prst="rect">
            <a:avLst/>
          </a:prstGeom>
          <a:solidFill>
            <a:schemeClr val="bg1"/>
          </a:solidFill>
          <a:ln>
            <a:solidFill>
              <a:schemeClr val="tx1"/>
            </a:solidFill>
          </a:ln>
        </p:spPr>
        <p:txBody>
          <a:bodyPr wrap="square" rtlCol="0">
            <a:spAutoFit/>
          </a:bodyPr>
          <a:lstStyle/>
          <a:p>
            <a:r>
              <a:rPr lang="en-US" sz="2000" dirty="0" smtClean="0">
                <a:solidFill>
                  <a:srgbClr val="FF0000"/>
                </a:solidFill>
                <a:latin typeface="Arial"/>
              </a:rPr>
              <a:t>Once you’ve uploaded your Level II Audit report, confirm that it is complete by reviewing and checking off each of these boxes. If your team missed anything, make the appropriate revisions before you submit for review.  </a:t>
            </a:r>
            <a:endParaRPr lang="en-US" sz="2000" dirty="0">
              <a:solidFill>
                <a:srgbClr val="FF0000"/>
              </a:solidFill>
              <a:latin typeface="Arial"/>
            </a:endParaRPr>
          </a:p>
        </p:txBody>
      </p:sp>
      <p:cxnSp>
        <p:nvCxnSpPr>
          <p:cNvPr id="7" name="Straight Arrow Connector 6"/>
          <p:cNvCxnSpPr/>
          <p:nvPr/>
        </p:nvCxnSpPr>
        <p:spPr>
          <a:xfrm rot="10800000" flipV="1">
            <a:off x="2479520" y="599428"/>
            <a:ext cx="1933536" cy="1561768"/>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cxnSp>
        <p:nvCxnSpPr>
          <p:cNvPr id="8" name="Straight Arrow Connector 7"/>
          <p:cNvCxnSpPr/>
          <p:nvPr/>
        </p:nvCxnSpPr>
        <p:spPr>
          <a:xfrm rot="10800000" flipV="1">
            <a:off x="2479520" y="585159"/>
            <a:ext cx="1875356" cy="230027"/>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cxnSp>
        <p:nvCxnSpPr>
          <p:cNvPr id="9" name="Straight Arrow Connector 8"/>
          <p:cNvCxnSpPr/>
          <p:nvPr/>
        </p:nvCxnSpPr>
        <p:spPr>
          <a:xfrm rot="10800000" flipV="1">
            <a:off x="2479520" y="580461"/>
            <a:ext cx="1929798" cy="917203"/>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sp>
        <p:nvSpPr>
          <p:cNvPr id="20" name="TextBox 19"/>
          <p:cNvSpPr txBox="1"/>
          <p:nvPr/>
        </p:nvSpPr>
        <p:spPr>
          <a:xfrm>
            <a:off x="4413057" y="2180154"/>
            <a:ext cx="4648011" cy="3170099"/>
          </a:xfrm>
          <a:prstGeom prst="rect">
            <a:avLst/>
          </a:prstGeom>
          <a:solidFill>
            <a:schemeClr val="bg1"/>
          </a:solidFill>
          <a:ln>
            <a:solidFill>
              <a:schemeClr val="tx1"/>
            </a:solidFill>
          </a:ln>
        </p:spPr>
        <p:txBody>
          <a:bodyPr wrap="square" rtlCol="0">
            <a:spAutoFit/>
          </a:bodyPr>
          <a:lstStyle/>
          <a:p>
            <a:r>
              <a:rPr lang="en-US" sz="2000" dirty="0" smtClean="0">
                <a:solidFill>
                  <a:srgbClr val="FF0000"/>
                </a:solidFill>
                <a:latin typeface="Arial"/>
              </a:rPr>
              <a:t>Confirm your plan for M&amp;V. This doesn’t necessarily refer to sub-metering or BAS systems, but your on-going plan to implement the recommendations and strategies established by the audit and monitor performance and improvements over time. Be sure to provide a detailed narrative here and don’t just refer to the uploaded documents. </a:t>
            </a:r>
            <a:endParaRPr lang="en-US" sz="2000" dirty="0">
              <a:solidFill>
                <a:srgbClr val="FF0000"/>
              </a:solidFill>
              <a:latin typeface="Arial"/>
            </a:endParaRPr>
          </a:p>
        </p:txBody>
      </p:sp>
      <p:cxnSp>
        <p:nvCxnSpPr>
          <p:cNvPr id="24" name="Straight Arrow Connector 23"/>
          <p:cNvCxnSpPr/>
          <p:nvPr/>
        </p:nvCxnSpPr>
        <p:spPr>
          <a:xfrm rot="10800000" flipV="1">
            <a:off x="3393162" y="5350252"/>
            <a:ext cx="2609040" cy="621469"/>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pic>
        <p:nvPicPr>
          <p:cNvPr id="10" name="Picture 9" descr="LEEDuser logo.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47393" y="5971722"/>
            <a:ext cx="1913672" cy="568007"/>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123</TotalTime>
  <Words>296</Words>
  <Application>Microsoft Macintosh PowerPoint</Application>
  <PresentationFormat>On-screen Show (4:3)</PresentationFormat>
  <Paragraphs>8</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PowerPoint Presentation</vt:lpstr>
      <vt:lpstr>PowerPoint Presentation</vt:lpstr>
      <vt:lpstr>PowerPoint Presentation</vt:lpstr>
      <vt:lpstr>PowerPoint Presentation</vt:lpstr>
      <vt:lpstr>PowerPoint Presentation</vt:lpstr>
    </vt:vector>
  </TitlesOfParts>
  <Company>YRG sustainability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Stephen Loppnow</dc:creator>
  <cp:lastModifiedBy>Tristan Roberts</cp:lastModifiedBy>
  <cp:revision>6</cp:revision>
  <dcterms:created xsi:type="dcterms:W3CDTF">2012-06-25T15:58:01Z</dcterms:created>
  <dcterms:modified xsi:type="dcterms:W3CDTF">2013-01-16T18:12:42Z</dcterms:modified>
</cp:coreProperties>
</file>